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1518AC-5528-4A30-881D-39DCEBFE0713}" type="datetimeFigureOut">
              <a:rPr lang="en-US" smtClean="0"/>
              <a:pPr/>
              <a:t>24-11-2021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999901-1C81-4CED-BAE6-E898FCF7F1F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LOWER URINARY TRACT CAUSES OF HAEMATURIA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                                </a:t>
            </a:r>
            <a:br>
              <a:rPr lang="en-IN" dirty="0" smtClean="0"/>
            </a:br>
            <a:r>
              <a:rPr lang="en-IN" dirty="0"/>
              <a:t> </a:t>
            </a:r>
            <a:r>
              <a:rPr lang="en-IN" dirty="0" smtClean="0"/>
              <a:t>                                </a:t>
            </a:r>
            <a:r>
              <a:rPr lang="en-IN" sz="3200" dirty="0" smtClean="0"/>
              <a:t>By</a:t>
            </a:r>
            <a:br>
              <a:rPr lang="en-IN" sz="3200" dirty="0" smtClean="0"/>
            </a:br>
            <a:r>
              <a:rPr lang="en-IN" sz="3200" dirty="0" smtClean="0"/>
              <a:t>                                                 Dr.Mahadevi A.L</a:t>
            </a:r>
            <a:br>
              <a:rPr lang="en-IN" sz="3200" dirty="0" smtClean="0"/>
            </a:br>
            <a:r>
              <a:rPr lang="en-IN" sz="3200" dirty="0" smtClean="0"/>
              <a:t>                                                 Assistant </a:t>
            </a:r>
            <a:r>
              <a:rPr lang="en-IN" sz="3200" dirty="0"/>
              <a:t>P</a:t>
            </a:r>
            <a:r>
              <a:rPr lang="en-IN" sz="3200" dirty="0" smtClean="0"/>
              <a:t>rofessor</a:t>
            </a:r>
            <a:br>
              <a:rPr lang="en-IN" sz="3200" dirty="0" smtClean="0"/>
            </a:br>
            <a:r>
              <a:rPr lang="en-IN" sz="3200" dirty="0" smtClean="0"/>
              <a:t>                                                 Dept of Paediatrics</a:t>
            </a:r>
            <a:br>
              <a:rPr lang="en-IN" sz="3200" dirty="0" smtClean="0"/>
            </a:br>
            <a:r>
              <a:rPr lang="en-IN" sz="3200" dirty="0" smtClean="0"/>
              <a:t>                                                  Date 24-07-2021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uses of Hematuria in the Newborn:• Renal vein thrombosis (Asphyxia, dehydration,  shock)• Renal artery thrombosis• Auto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story:• Age:    2-5yrs: Wilms tumor          5-12yrs: PSGN• Sex: F&gt;&gt;M in &gt;1-2yrs: UTI         F&gt;&gt;M: SLE nephritis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lour of urine:Colour        CausesDark yellow   Normal concentrated urineDark brown or Bile pigmentsblack         Homog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haracteristics of urine:• Amount of urine: Reduced in AGN, ARF• Clots in urine: Extraglomerular•  Frequency, Dysuria, 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ssociated Symptoms:• Fever: Infections, SLE, AGN• Facial puffiness, Oedema of legs, weight gain,  Shortness of breath: A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• H/o exercise, menstruation, recent bladder  catheterization or passage of a calculus• Recent upper respiratory (1-2wks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• H/o Vision or hearing defects: Alport  syndrome• Family h/o: Hereditary glomerular diseases  (Alport syndrome, Thin glo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xamination:• Vitals:   – BP:  in AGN, PKD   – Temperature• Oedema: in AGN• Pallor: Bleeding disorders, HUS, SLE, CRF• J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" y="332656"/>
            <a:ext cx="863126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• Skin lesions     Purpura(HSP)     Butterfly rash (SLE)     Bruises (Trauma, Child abuse)• Abnormal external genitalia e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57252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eneral Approach toInvestigate the child with       Hematuri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28604"/>
            <a:ext cx="855983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troductionHematuria means blood in urine.It may be Gross or macroscopic and microscopic   hematuriaGross hematuria is 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nvestigations:• Urine dipstick test: Based on the  peroxidase-like activity of  hemoglobin       • It can detect trace a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345515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nvestigations:Urine microscopy: Presence of RBCs and casts (&gt; 5RBCs per HPF) in centrifuged urineGlomerular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8455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la/ brown urine?                        Proteinuria(&gt;30mg/dl)?                               RBC cast?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77414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nvestigations:• Urine C/S• RFT: Blood urea nitrogen/serum creatinine, Na/K (↓Na in  AGN, ↑K in ARF)• Complete blood cou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027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nvestigations:• Imaging Studies   – Renal and bladder sonography: Urinary tract anomalies,     such as hydronephrosis, h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74144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nvestigations:• Renal biopsy:    Relative indications -    • Significant proteinuria (3+ or more) or nephrotic      synd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6312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x        Histology                           Clinical         LabIgA       IgA deposition in the               Gross,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98842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x              Histology                     Clinical               LabAlport          Some thinning of basement     Sen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14290"/>
            <a:ext cx="8988425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nvestigations:• Cystourethroscopy: Terminal hematuria,  disturbances of micturition, suprapubic pain  (Only if strong s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85728"/>
            <a:ext cx="870270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r Asymptomatic, isolated      microscopic hematuria:Isolated microscopichematuriaRepeat urinalysis weekly x 2    Negati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48839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Pathophysiology:   Structural disruption in the integrity of    glomerular basement membrane caused by    inflammator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85728"/>
            <a:ext cx="898842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anagement:• According to cause:  – Reassurance and F/U  – Treat cystitis, pyelonephritis, AGN: Antibiotics  – Supportiv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98842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nagement:– Idiopathic Hypercalciuria: Hydrochlorothiazide, Potassium  citrate, Sodium restriction– Calculi: Plenty of w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ferences:• Nelson Textbook of Pediatrics, 19th Ed• Nelson Essentials of Pediatrics, 6th Ed• O.P. Ghai Essential pediat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741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pproach to a child with hematu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pproach to a child with hematu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741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8581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t="18657"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4FB395-4B7A-4BDB-AFB4-ECAFA415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8929718" cy="62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61A5F6-5019-4A96-B2C6-B859FD39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92" b="3125"/>
          <a:stretch>
            <a:fillRect/>
          </a:stretch>
        </p:blipFill>
        <p:spPr bwMode="auto">
          <a:xfrm>
            <a:off x="357158" y="1357298"/>
            <a:ext cx="8429684" cy="52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61A5F6-5019-4A96-B2C6-B859FD39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7" t="1858" r="24166" b="94342"/>
          <a:stretch>
            <a:fillRect/>
          </a:stretch>
        </p:blipFill>
        <p:spPr bwMode="auto">
          <a:xfrm>
            <a:off x="1000100" y="285728"/>
            <a:ext cx="6500858" cy="4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uses of Hematuria:A) Glomerular hematuria   Isolated renal disease                 Multisystem disease-Postinfectious G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55982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A49FD9-A5A3-4A90-8B67-BACF5DFC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29718" cy="392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071CD8-2485-4FEA-81B7-5F7F2D6E5F5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200" y="3000372"/>
            <a:ext cx="8229600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Urine positive for adenovirus</a:t>
            </a:r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BD3BEF-CBB7-4F4D-BD4B-83C57455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714752"/>
            <a:ext cx="5657878" cy="31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 t="20741" b="54259"/>
          <a:stretch>
            <a:fillRect/>
          </a:stretch>
        </p:blipFill>
        <p:spPr bwMode="auto">
          <a:xfrm>
            <a:off x="0" y="450057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 t="18657" b="41759"/>
          <a:stretch>
            <a:fillRect/>
          </a:stretch>
        </p:blipFill>
        <p:spPr bwMode="auto">
          <a:xfrm>
            <a:off x="214282" y="4857760"/>
            <a:ext cx="89297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4800" b="1" dirty="0" smtClean="0"/>
          </a:p>
          <a:p>
            <a:pPr>
              <a:buNone/>
            </a:pPr>
            <a:endParaRPr lang="en-IN" sz="4800" b="1" dirty="0" smtClean="0"/>
          </a:p>
          <a:p>
            <a:pPr>
              <a:buNone/>
            </a:pPr>
            <a:r>
              <a:rPr lang="en-IN" sz="4800" b="1" dirty="0"/>
              <a:t> </a:t>
            </a:r>
            <a:r>
              <a:rPr lang="en-IN" sz="4800" b="1" dirty="0" smtClean="0"/>
              <a:t>                  </a:t>
            </a:r>
          </a:p>
          <a:p>
            <a:pPr>
              <a:buNone/>
            </a:pPr>
            <a:r>
              <a:rPr lang="en-IN" sz="4800" b="1" dirty="0"/>
              <a:t> </a:t>
            </a:r>
            <a:r>
              <a:rPr lang="en-IN" sz="4800" b="1" dirty="0" smtClean="0"/>
              <a:t>                    Thank U</a:t>
            </a:r>
            <a:endParaRPr lang="en-US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) Extraglomerular hematuriaUpper Urinary tractTubulointerstitial   Pyelonephritis   Interstitial nephritis   ATN   Papil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42852"/>
            <a:ext cx="8416953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ascular:•     Arterial/venous thrombosis•     Malformation (aneurysms, hemangioma)•     Nutcracker syndrome•     Hemoglo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85728"/>
            <a:ext cx="898842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ower urinary tract  Inflammation- infectious and  non infectious       Cystitis       Urethritis  Urolithiasis  Trauma 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98842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mmon causes of gross hematuria:•   Urinary tract infection•   Meatal stenosis•   Perineal irritation•   Trauma•   Urol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42852"/>
            <a:ext cx="898842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omerular cause of gross hematuria  IgA nephropathy  Alport syndrome  Thin glomerular basement membrane disease  Post in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14</Words>
  <Application>Microsoft Office PowerPoint</Application>
  <PresentationFormat>On-screen Show (4:3)</PresentationFormat>
  <Paragraphs>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LOWER URINARY TRACT CAUSES OF HAEMATURIA                                                                     By                                                  Dr.Mahadevi A.L                                                  Assistant Professor                                                  Dept of Paediatrics                                                   Date 24-07-2021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ELCOT</dc:creator>
  <cp:lastModifiedBy>New</cp:lastModifiedBy>
  <cp:revision>15</cp:revision>
  <dcterms:created xsi:type="dcterms:W3CDTF">2021-07-23T12:51:58Z</dcterms:created>
  <dcterms:modified xsi:type="dcterms:W3CDTF">2021-11-24T05:04:32Z</dcterms:modified>
</cp:coreProperties>
</file>